
<file path=[Content_Types].xml><?xml version="1.0" encoding="utf-8"?>
<Types xmlns="http://schemas.openxmlformats.org/package/2006/content-types">
  <Default Extension="emf" ContentType="image/x-emf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 bookmarkIdSeed="2">
  <p:sldMasterIdLst>
    <p:sldMasterId id="2147483659" r:id="rId1"/>
  </p:sldMasterIdLst>
  <p:notesMasterIdLst>
    <p:notesMasterId r:id="rId33"/>
  </p:notesMasterIdLst>
  <p:sldIdLst>
    <p:sldId id="256" r:id="rId2"/>
    <p:sldId id="261" r:id="rId3"/>
    <p:sldId id="318" r:id="rId4"/>
    <p:sldId id="286" r:id="rId5"/>
    <p:sldId id="287" r:id="rId6"/>
    <p:sldId id="289" r:id="rId7"/>
    <p:sldId id="290" r:id="rId8"/>
    <p:sldId id="311" r:id="rId9"/>
    <p:sldId id="296" r:id="rId10"/>
    <p:sldId id="308" r:id="rId11"/>
    <p:sldId id="310" r:id="rId12"/>
    <p:sldId id="298" r:id="rId13"/>
    <p:sldId id="299" r:id="rId14"/>
    <p:sldId id="320" r:id="rId15"/>
    <p:sldId id="321" r:id="rId16"/>
    <p:sldId id="325" r:id="rId17"/>
    <p:sldId id="300" r:id="rId18"/>
    <p:sldId id="319" r:id="rId19"/>
    <p:sldId id="302" r:id="rId20"/>
    <p:sldId id="303" r:id="rId21"/>
    <p:sldId id="305" r:id="rId22"/>
    <p:sldId id="257" r:id="rId23"/>
    <p:sldId id="312" r:id="rId24"/>
    <p:sldId id="313" r:id="rId25"/>
    <p:sldId id="314" r:id="rId26"/>
    <p:sldId id="316" r:id="rId27"/>
    <p:sldId id="317" r:id="rId28"/>
    <p:sldId id="322" r:id="rId29"/>
    <p:sldId id="323" r:id="rId30"/>
    <p:sldId id="324" r:id="rId31"/>
    <p:sldId id="280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EBE5BF-6791-42FF-A7B5-879427DB893A}">
  <a:tblStyle styleId="{B1EBE5BF-6791-42FF-A7B5-879427DB8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5220" autoAdjust="0"/>
  </p:normalViewPr>
  <p:slideViewPr>
    <p:cSldViewPr snapToGrid="0">
      <p:cViewPr varScale="1">
        <p:scale>
          <a:sx n="113" d="100"/>
          <a:sy n="113" d="100"/>
        </p:scale>
        <p:origin x="6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697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6185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723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1145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0613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98666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0274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4792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956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955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4254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09349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72452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5192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3237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129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828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7697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834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0136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 thruBlk="1"/>
      </p:transition>
    </mc:Choice>
    <mc:Fallback xmlns="">
      <p:transition advClick="0">
        <p:fade thruBlk="1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164" name="Google Shape;164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5" name="Google Shape;165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9" name="Google Shape;169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2" name="Google Shape;172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3" name="Google Shape;173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 thruBlk="1"/>
      </p:transition>
    </mc:Choice>
    <mc:Fallback xmlns="">
      <p:transition advClick="0">
        <p:fade thruBlk="1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 thruBlk="1"/>
      </p:transition>
    </mc:Choice>
    <mc:Fallback xmlns="">
      <p:transition advClick="0"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6" name="Google Shape;296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00" name="Google Shape;300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03" name="Google Shape;303;p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04" name="Google Shape;304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" name="Google Shape;329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 thruBlk="1"/>
      </p:transition>
    </mc:Choice>
    <mc:Fallback xmlns="">
      <p:transition advClick="0">
        <p:fade thruBlk="1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 thruBlk="1"/>
      </p:transition>
    </mc:Choice>
    <mc:Fallback xmlns="">
      <p:transition advClick="0"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mc:AlternateContent xmlns:mc="http://schemas.openxmlformats.org/markup-compatibility/2006" xmlns:p14="http://schemas.microsoft.com/office/powerpoint/2010/main">
    <mc:Choice Requires="p14">
      <p:transition p14:dur="10" advClick="0">
        <p:fade thruBlk="1"/>
      </p:transition>
    </mc:Choice>
    <mc:Fallback xmlns="">
      <p:transition advClick="0">
        <p:fade thruBlk="1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hyperlink" Target="https://archive.ics.uci.edu/ml/machine-learning-databases/00236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hyperlink" Target="https://archive.ics.uci.edu/ml/datasets/Wholesale+customers" TargetMode="Externa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28.emf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29.emf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3533700" y="3074379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br>
              <a:rPr lang="en-CA" dirty="0"/>
            </a:br>
            <a:r>
              <a:rPr lang="en-CA" dirty="0"/>
              <a:t>Clustering: Hierarchical and Partitional</a:t>
            </a:r>
            <a:br>
              <a:rPr lang="en-CA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B670F-89E6-40E4-8449-D3B2540AEECF}"/>
              </a:ext>
            </a:extLst>
          </p:cNvPr>
          <p:cNvSpPr txBox="1"/>
          <p:nvPr/>
        </p:nvSpPr>
        <p:spPr>
          <a:xfrm>
            <a:off x="316195" y="3654279"/>
            <a:ext cx="3016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Presented By:</a:t>
            </a:r>
          </a:p>
          <a:p>
            <a:r>
              <a:rPr lang="en-CA" dirty="0">
                <a:solidFill>
                  <a:schemeClr val="bg1"/>
                </a:solidFill>
              </a:rPr>
              <a:t>Amit Verma                   100329477</a:t>
            </a:r>
          </a:p>
          <a:p>
            <a:r>
              <a:rPr lang="en-CA" dirty="0">
                <a:solidFill>
                  <a:schemeClr val="bg1"/>
                </a:solidFill>
              </a:rPr>
              <a:t>Sparsh Sharma             100329093</a:t>
            </a:r>
          </a:p>
          <a:p>
            <a:r>
              <a:rPr lang="en-CA" dirty="0">
                <a:solidFill>
                  <a:schemeClr val="bg1"/>
                </a:solidFill>
              </a:rPr>
              <a:t>Simardeep Kaur            100329207</a:t>
            </a:r>
          </a:p>
          <a:p>
            <a:r>
              <a:rPr lang="en-US" dirty="0">
                <a:solidFill>
                  <a:schemeClr val="bg1"/>
                </a:solidFill>
              </a:rPr>
              <a:t>Charanjeet Singh	 100329356</a:t>
            </a:r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8A6E9D-CB4D-4387-9836-193170C98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96698" y="16658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50557" y="346992"/>
            <a:ext cx="6996600" cy="459180"/>
          </a:xfrm>
        </p:spPr>
        <p:txBody>
          <a:bodyPr/>
          <a:lstStyle/>
          <a:p>
            <a:r>
              <a:rPr lang="en-CA" dirty="0"/>
              <a:t>Visualizing Correlation Matrix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27F9A-6730-412E-AA06-9DBE1AADA0E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87297" y="1486968"/>
            <a:ext cx="3661428" cy="2768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CA40CA-AFF1-4414-9333-37E779853333}"/>
              </a:ext>
            </a:extLst>
          </p:cNvPr>
          <p:cNvSpPr txBox="1"/>
          <p:nvPr/>
        </p:nvSpPr>
        <p:spPr>
          <a:xfrm>
            <a:off x="470018" y="1632246"/>
            <a:ext cx="3854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/>
              <a:t>Single and Centroid has the maximum correlation coefficient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/>
              <a:t>Also, the area covered by their pie is the most.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/>
              <a:t>So we should use Single and Centroid for comparison.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469677-0BC7-4830-AEC6-633A6E4A9BA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22573" y="535120"/>
            <a:ext cx="3190875" cy="7620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BB93407-05F1-4058-8D5B-7D3581E63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21525" y="497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946" y="123041"/>
            <a:ext cx="6996600" cy="459180"/>
          </a:xfrm>
        </p:spPr>
        <p:txBody>
          <a:bodyPr/>
          <a:lstStyle/>
          <a:p>
            <a:pPr lvl="0"/>
            <a:r>
              <a:rPr lang="en-CA" sz="2800" dirty="0"/>
              <a:t>Cluster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47CE2-D2B9-4769-8402-FFE1D3068B2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05475" y="1207548"/>
            <a:ext cx="2528521" cy="1902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EEECF-5016-4FBB-94FE-B8301CB17F2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145087" y="1207548"/>
            <a:ext cx="2425971" cy="1902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370D9-6FF6-4073-BF6B-8506AEA85EF4}"/>
              </a:ext>
            </a:extLst>
          </p:cNvPr>
          <p:cNvSpPr txBox="1"/>
          <p:nvPr/>
        </p:nvSpPr>
        <p:spPr>
          <a:xfrm>
            <a:off x="1008923" y="3258038"/>
            <a:ext cx="4136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Elements with negative silhouette width belong to wrong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 They should belong to its neighbouring cluster i.e. cluster 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21F55-A5F8-4BCD-8219-7090E7116882}"/>
              </a:ext>
            </a:extLst>
          </p:cNvPr>
          <p:cNvSpPr txBox="1"/>
          <p:nvPr/>
        </p:nvSpPr>
        <p:spPr>
          <a:xfrm>
            <a:off x="3495747" y="644771"/>
            <a:ext cx="242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F0"/>
                </a:solidFill>
              </a:rPr>
              <a:t>Silhouette Measure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59E60-1951-46A6-942E-586BD055F29E}"/>
              </a:ext>
            </a:extLst>
          </p:cNvPr>
          <p:cNvSpPr txBox="1"/>
          <p:nvPr/>
        </p:nvSpPr>
        <p:spPr>
          <a:xfrm>
            <a:off x="6699903" y="4084890"/>
            <a:ext cx="1982624" cy="31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Continued..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015B09-3004-4C1D-82E4-FD2B8B77E2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16254" y="1316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5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B3CC0-8A9E-4259-A6E8-FA973402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67" y="59821"/>
            <a:ext cx="6996600" cy="800099"/>
          </a:xfrm>
        </p:spPr>
        <p:txBody>
          <a:bodyPr/>
          <a:lstStyle/>
          <a:p>
            <a:r>
              <a:rPr lang="en-CA" sz="2400" dirty="0"/>
              <a:t>Cluster Validation</a:t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33D595-74E9-4C19-AF67-F7EC457214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1B8EA-ABA4-4D89-A3BB-7B695EF743EA}"/>
              </a:ext>
            </a:extLst>
          </p:cNvPr>
          <p:cNvSpPr txBox="1"/>
          <p:nvPr/>
        </p:nvSpPr>
        <p:spPr>
          <a:xfrm>
            <a:off x="658026" y="859920"/>
            <a:ext cx="1982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B0F0"/>
                </a:solidFill>
              </a:rPr>
              <a:t>Dunn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364484-4574-4B89-ABC6-6AD709ECF7E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11389" y="3402618"/>
            <a:ext cx="1521152" cy="656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1EAC07-B5ED-4AD8-945B-05E5B0E26C5C}"/>
              </a:ext>
            </a:extLst>
          </p:cNvPr>
          <p:cNvSpPr txBox="1"/>
          <p:nvPr/>
        </p:nvSpPr>
        <p:spPr>
          <a:xfrm>
            <a:off x="615299" y="1386950"/>
            <a:ext cx="628115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The Dunn’s index is 0.014 which is very small value which depicts that the clusters are not well separated.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800" dirty="0"/>
              <a:t>Higher Dunn’s index implies more compact and well separated clusters.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439C7-B424-44E7-8771-65C43A557F3A}"/>
              </a:ext>
            </a:extLst>
          </p:cNvPr>
          <p:cNvSpPr txBox="1"/>
          <p:nvPr/>
        </p:nvSpPr>
        <p:spPr>
          <a:xfrm>
            <a:off x="6560116" y="3049133"/>
            <a:ext cx="236962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0051FA-1E92-4321-8FC5-DA182FA7BDB7}"/>
              </a:ext>
            </a:extLst>
          </p:cNvPr>
          <p:cNvSpPr/>
          <p:nvPr/>
        </p:nvSpPr>
        <p:spPr>
          <a:xfrm>
            <a:off x="6417892" y="2931207"/>
            <a:ext cx="2076628" cy="1435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97D115-B504-481F-B4E9-3D65933AA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6108" y="2753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9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2658B8-8247-4B10-93F0-2FD4EC43C3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4078" y="576841"/>
            <a:ext cx="5368140" cy="3800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6BB250-C4EC-4955-87DF-99151399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58" y="576841"/>
            <a:ext cx="6996600" cy="452927"/>
          </a:xfrm>
        </p:spPr>
        <p:txBody>
          <a:bodyPr/>
          <a:lstStyle/>
          <a:p>
            <a:r>
              <a:rPr lang="en-CA" dirty="0"/>
              <a:t>Best Clustering Method</a:t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8D215-7A9A-44D6-B328-4746440757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CD99C-F5A7-45E8-BAF9-0D01A1398AB3}"/>
              </a:ext>
            </a:extLst>
          </p:cNvPr>
          <p:cNvSpPr txBox="1"/>
          <p:nvPr/>
        </p:nvSpPr>
        <p:spPr>
          <a:xfrm>
            <a:off x="5757074" y="1417588"/>
            <a:ext cx="3016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Hierarchical clustering has the lowest connectivity value.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 Also, it has highest Dunn’s and Silhouette value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So, we will choose “Hierarchical” clustering for our analysis.</a:t>
            </a:r>
          </a:p>
          <a:p>
            <a:endParaRPr lang="en-CA" sz="1600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81DCA9-F8ED-4028-A6A5-AC7A10781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80042" y="3092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F15B-0F15-4769-A03E-9F21003E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11" y="501125"/>
            <a:ext cx="6996600" cy="715800"/>
          </a:xfrm>
        </p:spPr>
        <p:txBody>
          <a:bodyPr/>
          <a:lstStyle/>
          <a:p>
            <a:r>
              <a:rPr lang="en-CA" dirty="0"/>
              <a:t>SAS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17E8E-9A51-4055-B179-2297EC2C4E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8128C-619B-489F-996A-E60DD1C2A7A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84233" y="2183650"/>
            <a:ext cx="5943600" cy="1812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33125-C752-470C-9059-BFC09AF4AF9B}"/>
              </a:ext>
            </a:extLst>
          </p:cNvPr>
          <p:cNvSpPr txBox="1"/>
          <p:nvPr/>
        </p:nvSpPr>
        <p:spPr>
          <a:xfrm>
            <a:off x="3395816" y="1188499"/>
            <a:ext cx="235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F0"/>
                </a:solidFill>
              </a:rPr>
              <a:t>       Data Preparation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FE55A-56D3-438C-9ED1-89C5A5F07E67}"/>
              </a:ext>
            </a:extLst>
          </p:cNvPr>
          <p:cNvSpPr txBox="1"/>
          <p:nvPr/>
        </p:nvSpPr>
        <p:spPr>
          <a:xfrm>
            <a:off x="1604658" y="1875873"/>
            <a:ext cx="760414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087D6-D724-4867-B7A9-CE64C3A4F60E}"/>
              </a:ext>
            </a:extLst>
          </p:cNvPr>
          <p:cNvSpPr/>
          <p:nvPr/>
        </p:nvSpPr>
        <p:spPr>
          <a:xfrm>
            <a:off x="1604658" y="1875873"/>
            <a:ext cx="6152994" cy="22315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02D9850-B528-446F-A0A7-5AC42FE9FA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13970" y="501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4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0E9EE-15DF-435E-9D89-6C7117B3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354770"/>
            <a:ext cx="6996600" cy="715800"/>
          </a:xfrm>
        </p:spPr>
        <p:txBody>
          <a:bodyPr/>
          <a:lstStyle/>
          <a:p>
            <a:r>
              <a:rPr lang="en-CA" dirty="0"/>
              <a:t>Proc Cluster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58A12-B704-48D0-82D5-EE63730923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53CE8-2155-4F5E-97E1-DF5FA034D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27" y="1349925"/>
            <a:ext cx="5663380" cy="2912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BEBC51-52B6-4312-92B2-02E04BBB4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100" y="1539280"/>
            <a:ext cx="2362200" cy="253365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4C5A1D6-12EF-4F78-940F-47A6395A26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26618" y="3547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3184-4523-4D0D-8455-B8D9FCB5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5469" y="73686"/>
            <a:ext cx="6996600" cy="715800"/>
          </a:xfrm>
        </p:spPr>
        <p:txBody>
          <a:bodyPr/>
          <a:lstStyle/>
          <a:p>
            <a:r>
              <a:rPr lang="en-CA" dirty="0"/>
              <a:t>Proc Tree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809F-A450-452A-A427-9988A6DDCE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F2AB2-79CC-41A3-89F3-161228FF88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1031" y="988589"/>
            <a:ext cx="5943600" cy="2801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A4A39-79D2-46D8-80FB-CE08F4B135C6}"/>
              </a:ext>
            </a:extLst>
          </p:cNvPr>
          <p:cNvSpPr txBox="1"/>
          <p:nvPr/>
        </p:nvSpPr>
        <p:spPr>
          <a:xfrm>
            <a:off x="6437671" y="1349925"/>
            <a:ext cx="2271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dirty="0"/>
              <a:t>Fresh has the highest R-squared value (i.e. 0.6) while Frozen and </a:t>
            </a:r>
            <a:r>
              <a:rPr lang="en-CA" dirty="0" err="1"/>
              <a:t>Delicassen</a:t>
            </a:r>
            <a:r>
              <a:rPr lang="en-CA" dirty="0"/>
              <a:t> have the lowest R-squared value (i.e. 0.05).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D72BE-C97D-4001-B255-AB36C72E7D0F}"/>
              </a:ext>
            </a:extLst>
          </p:cNvPr>
          <p:cNvSpPr txBox="1"/>
          <p:nvPr/>
        </p:nvSpPr>
        <p:spPr>
          <a:xfrm>
            <a:off x="151031" y="789486"/>
            <a:ext cx="760414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D17276-9718-447F-8AF4-784BAD69470B}"/>
              </a:ext>
            </a:extLst>
          </p:cNvPr>
          <p:cNvSpPr/>
          <p:nvPr/>
        </p:nvSpPr>
        <p:spPr>
          <a:xfrm>
            <a:off x="151031" y="789485"/>
            <a:ext cx="6152994" cy="30745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BF7A69-3E60-4AC4-A739-E1075AA2A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5378" y="3431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3A055-DAF6-4AED-AE05-2F002A8F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838" y="0"/>
            <a:ext cx="6996600" cy="830996"/>
          </a:xfrm>
        </p:spPr>
        <p:txBody>
          <a:bodyPr/>
          <a:lstStyle/>
          <a:p>
            <a:r>
              <a:rPr lang="en-CA" sz="2400" dirty="0"/>
              <a:t>Partitional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87E6-D58D-489E-A280-90DADDB181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1FA7AD-815D-415E-A73B-A4C9A870916C}"/>
              </a:ext>
            </a:extLst>
          </p:cNvPr>
          <p:cNvSpPr txBox="1"/>
          <p:nvPr/>
        </p:nvSpPr>
        <p:spPr>
          <a:xfrm>
            <a:off x="1358781" y="1068224"/>
            <a:ext cx="65033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1600" dirty="0">
                <a:latin typeface="+mj-lt"/>
              </a:rPr>
              <a:t>This dataset consists </a:t>
            </a:r>
            <a:r>
              <a:rPr lang="en-US" sz="1600" dirty="0">
                <a:latin typeface="+mj-lt"/>
              </a:rPr>
              <a:t>measurement of geometrical properties of kernels belonging to three different varieties of wheat.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  Our aim is to make clusters based on the physical attributes of wheat seeds and the type of wheat.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1600" dirty="0">
                <a:latin typeface="+mj-lt"/>
              </a:rPr>
              <a:t>This data was extracted from UCI machine learning repository: </a:t>
            </a:r>
            <a:r>
              <a:rPr lang="en-CA" sz="1600" u="sng" dirty="0">
                <a:latin typeface="+mj-lt"/>
                <a:hlinkClick r:id="rId4"/>
              </a:rPr>
              <a:t>https://archive.ics.uci.edu/ml/machine-learning-databases/00236/</a:t>
            </a:r>
            <a:endParaRPr lang="en-CA" sz="1600" u="sng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Number of observations: 210</a:t>
            </a:r>
            <a:endParaRPr lang="en-CA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1600" dirty="0">
                <a:latin typeface="+mj-lt"/>
              </a:rPr>
              <a:t>Number of variables : 9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CA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EF8FEC-478E-4D40-8180-7B5783EB76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62131" y="2503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3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AA7B-E032-4DE6-B895-5658164A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1FC03-FD81-4F0C-B4F7-15479C167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93" y="1313703"/>
            <a:ext cx="6996600" cy="460075"/>
          </a:xfrm>
        </p:spPr>
        <p:txBody>
          <a:bodyPr/>
          <a:lstStyle/>
          <a:p>
            <a:pPr marL="571500" lvl="1" indent="0">
              <a:buNone/>
            </a:pPr>
            <a:r>
              <a:rPr lang="en-CA" sz="1600" dirty="0"/>
              <a:t>Data Scaling  is preformed in order  to make variables comparable.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AAA31-9E00-407F-98D8-59D4053681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888D3-7469-49F4-9A88-B0205CF480B4}"/>
              </a:ext>
            </a:extLst>
          </p:cNvPr>
          <p:cNvSpPr txBox="1"/>
          <p:nvPr/>
        </p:nvSpPr>
        <p:spPr>
          <a:xfrm>
            <a:off x="2104217" y="2285745"/>
            <a:ext cx="54351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CA" dirty="0"/>
              <a:t>          V1       V2      V3       V4       V5      V6       V7    V8</a:t>
            </a:r>
          </a:p>
          <a:p>
            <a:pPr latinLnBrk="1"/>
            <a:r>
              <a:rPr lang="en-CA" dirty="0"/>
              <a:t>1    15.26  14.84  0.8710  5.763  3.312  2.221  5.220   1</a:t>
            </a:r>
          </a:p>
          <a:p>
            <a:pPr latinLnBrk="1"/>
            <a:r>
              <a:rPr lang="en-CA" dirty="0"/>
              <a:t>2    14.88  14.57  0.8811  5.554  3.333  1.018  4.956   1</a:t>
            </a:r>
          </a:p>
          <a:p>
            <a:pPr latinLnBrk="1"/>
            <a:r>
              <a:rPr lang="en-CA" dirty="0"/>
              <a:t>3    14.29  14.09  0.9050  5.291  3.337  2.699  4.825   1</a:t>
            </a:r>
          </a:p>
          <a:p>
            <a:pPr latinLnBrk="1"/>
            <a:r>
              <a:rPr lang="en-CA" dirty="0"/>
              <a:t>4    13.84  13.94  0.8955  5.324  3.379  2.259  4.805   1</a:t>
            </a:r>
          </a:p>
          <a:p>
            <a:pPr latinLnBrk="1"/>
            <a:r>
              <a:rPr lang="en-CA" dirty="0"/>
              <a:t>5    16.14  14.99  0.9034  5.658  3.562  1.355  5.175   1</a:t>
            </a:r>
          </a:p>
          <a:p>
            <a:pPr latinLnBrk="1"/>
            <a:r>
              <a:rPr lang="en-CA" dirty="0"/>
              <a:t>6    14.38  14.21  0.8951  5.386  3.312  2.462  4.956   1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AF60B-D340-4344-8D05-2E84C031333B}"/>
              </a:ext>
            </a:extLst>
          </p:cNvPr>
          <p:cNvSpPr txBox="1"/>
          <p:nvPr/>
        </p:nvSpPr>
        <p:spPr>
          <a:xfrm>
            <a:off x="1980742" y="1875873"/>
            <a:ext cx="887819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7218D7-E62A-49DA-B719-DC8D9B346237}"/>
              </a:ext>
            </a:extLst>
          </p:cNvPr>
          <p:cNvSpPr/>
          <p:nvPr/>
        </p:nvSpPr>
        <p:spPr>
          <a:xfrm>
            <a:off x="1865670" y="1875873"/>
            <a:ext cx="4955459" cy="20103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881823-ECDF-40A5-99DF-8299FC2EE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1425" y="3137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0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C279-A758-4222-B5E4-E2B1A1EE4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10889" y="726950"/>
            <a:ext cx="6996600" cy="778820"/>
          </a:xfrm>
        </p:spPr>
        <p:txBody>
          <a:bodyPr/>
          <a:lstStyle/>
          <a:p>
            <a:r>
              <a:rPr lang="en-US" dirty="0"/>
              <a:t>Determining optimal number of clusters:</a:t>
            </a:r>
            <a:br>
              <a:rPr lang="en-US" dirty="0"/>
            </a:br>
            <a:r>
              <a:rPr lang="en-US" dirty="0"/>
              <a:t>Elbow Method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586A4-BD0C-4EC6-9A75-6C987DFA26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2C63F-4090-4488-9EEB-A8F95A06CE7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14" y="853662"/>
            <a:ext cx="4582961" cy="31734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21F83-180E-4285-BB0D-72A2785EC24E}"/>
              </a:ext>
            </a:extLst>
          </p:cNvPr>
          <p:cNvSpPr txBox="1"/>
          <p:nvPr/>
        </p:nvSpPr>
        <p:spPr>
          <a:xfrm>
            <a:off x="145279" y="1663809"/>
            <a:ext cx="42045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plot represents the variance within the clusters.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bend at k=3 indicates that additional clusters beyond the third have small variance.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So, we'll classify the observations into 3 clusters.</a:t>
            </a:r>
            <a:endParaRPr lang="en-CA" sz="1600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A1FF7B1-F7D4-47EE-9B44-0D559BACDA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7343" y="3703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5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955572" y="252280"/>
            <a:ext cx="6996600" cy="496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 dirty="0"/>
              <a:t>Hierarchical Clustering</a:t>
            </a:r>
            <a:endParaRPr sz="2400" dirty="0">
              <a:solidFill>
                <a:srgbClr val="3C78D8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1073700" y="1027184"/>
            <a:ext cx="6996600" cy="3708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sz="1600" dirty="0"/>
              <a:t>This dataset refers to clients of a wholesale distributor. It includes the annual spending in monetary units (</a:t>
            </a:r>
            <a:r>
              <a:rPr lang="en-CA" sz="1600" dirty="0" err="1"/>
              <a:t>m.u</a:t>
            </a:r>
            <a:r>
              <a:rPr lang="en-CA" sz="1600" dirty="0"/>
              <a:t>) on diverse product categories.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1600" dirty="0"/>
              <a:t>Our aim is to make clusters from this data that can segment similar clients together.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CA" sz="1600" dirty="0"/>
              <a:t>This data was extracted from UCI machine learning repository: </a:t>
            </a:r>
            <a:r>
              <a:rPr lang="en-CA" sz="1600" dirty="0">
                <a:hlinkClick r:id="rId5"/>
              </a:rPr>
              <a:t>https://archive.ics.uci.edu/ml/datasets/Wholesale+customers</a:t>
            </a:r>
            <a:endParaRPr lang="en-CA" sz="1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Number of observations: 440</a:t>
            </a:r>
            <a:endParaRPr lang="en-CA" sz="1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Number of variables: 8</a:t>
            </a:r>
            <a:endParaRPr lang="en-CA" sz="1600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galleryContent1358619184342579881.mp3">
            <a:hlinkClick r:id="" action="ppaction://media"/>
            <a:extLst>
              <a:ext uri="{FF2B5EF4-FFF2-40B4-BE49-F238E27FC236}">
                <a16:creationId xmlns:a16="http://schemas.microsoft.com/office/drawing/2014/main" id="{796CDE57-73DB-4767-BFF3-EE9AFD4F7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0262" y="252280"/>
            <a:ext cx="600075" cy="60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1787-EA94-43EE-A0D4-877672A83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15441" y="753298"/>
            <a:ext cx="6996600" cy="390570"/>
          </a:xfrm>
        </p:spPr>
        <p:txBody>
          <a:bodyPr/>
          <a:lstStyle/>
          <a:p>
            <a:r>
              <a:rPr lang="en-CA" sz="2400" dirty="0"/>
              <a:t>Visualize k-means 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05868-CCE8-4E0D-833C-74675632B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A5862-AA49-4B63-84D6-40E0D5AE3E2A}"/>
              </a:ext>
            </a:extLst>
          </p:cNvPr>
          <p:cNvSpPr txBox="1"/>
          <p:nvPr/>
        </p:nvSpPr>
        <p:spPr>
          <a:xfrm>
            <a:off x="5554766" y="948583"/>
            <a:ext cx="3298677" cy="2538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3B5F46-9EE6-440F-A03F-9E86674F48A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440" y="613305"/>
            <a:ext cx="4979035" cy="32086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E573EB-1374-4077-87CA-0EE9927A7380}"/>
              </a:ext>
            </a:extLst>
          </p:cNvPr>
          <p:cNvSpPr txBox="1"/>
          <p:nvPr/>
        </p:nvSpPr>
        <p:spPr>
          <a:xfrm>
            <a:off x="384561" y="1414478"/>
            <a:ext cx="3332859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3 clusters are formed.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data points are placed in the three clusters </a:t>
            </a:r>
            <a:r>
              <a:rPr lang="en-CA" dirty="0"/>
              <a:t>w.r.t the first two principal components coordinates.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These two principal components explains the most variance.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D85295-5D07-4616-B708-673E6FCC3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66652" y="1115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0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0DA4-C081-4E91-9C9D-CE0C55F4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8146" y="805723"/>
            <a:ext cx="6996600" cy="640935"/>
          </a:xfrm>
        </p:spPr>
        <p:txBody>
          <a:bodyPr/>
          <a:lstStyle/>
          <a:p>
            <a:r>
              <a:rPr lang="en-CA" dirty="0"/>
              <a:t>Determining Optimal Number of Clusters:</a:t>
            </a:r>
            <a:br>
              <a:rPr lang="en-CA" dirty="0"/>
            </a:br>
            <a:r>
              <a:rPr lang="en-CA" dirty="0"/>
              <a:t>Silhouette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847E1-15CA-4BF4-9972-9BD598FACA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A76148-2A7A-4507-A99D-85295AD71EB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824" y="874834"/>
            <a:ext cx="4686301" cy="33938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BE6E7-BD6D-4F5B-822F-E8015EF63C44}"/>
              </a:ext>
            </a:extLst>
          </p:cNvPr>
          <p:cNvSpPr txBox="1"/>
          <p:nvPr/>
        </p:nvSpPr>
        <p:spPr>
          <a:xfrm>
            <a:off x="45066" y="1448594"/>
            <a:ext cx="403286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dirty="0"/>
              <a:t>PAM stands for Partitioning Around Medoids.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dirty="0"/>
              <a:t>Less sensitive to outliers.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dirty="0"/>
              <a:t>Uses Silhouette method to determine the optimal number of clusters.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The suggested optimal number of clusters are 2.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414F8F-5A22-4B50-863C-6C5B2C391D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1998" y="2306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1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-646587" y="730399"/>
            <a:ext cx="5540432" cy="400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dirty="0"/>
              <a:t>Performing PCA</a:t>
            </a:r>
            <a:endParaRPr lang="en-CA" sz="2400" dirty="0"/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D67DF-B50B-4920-9321-3DEBE025D08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47" y="786213"/>
            <a:ext cx="4794191" cy="34268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E7C6E-A87C-48E2-9D80-11C2F37A0806}"/>
              </a:ext>
            </a:extLst>
          </p:cNvPr>
          <p:cNvSpPr txBox="1"/>
          <p:nvPr/>
        </p:nvSpPr>
        <p:spPr>
          <a:xfrm>
            <a:off x="341830" y="1560348"/>
            <a:ext cx="3563597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/>
              <a:t>Two clusters are formed.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/>
              <a:t>The data points are clustered w.r.t the first two principal components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/>
              <a:t>These two principal components explains the most variance.</a:t>
            </a:r>
          </a:p>
        </p:txBody>
      </p:sp>
      <p:pic>
        <p:nvPicPr>
          <p:cNvPr id="4" name="Performing_PCA">
            <a:hlinkClick r:id="" action="ppaction://media"/>
            <a:extLst>
              <a:ext uri="{FF2B5EF4-FFF2-40B4-BE49-F238E27FC236}">
                <a16:creationId xmlns:a16="http://schemas.microsoft.com/office/drawing/2014/main" id="{18718D4A-99A8-449A-836A-A9AB59845E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9412" y="17308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FD02D-B238-4A62-A85C-F210742B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-142875"/>
            <a:ext cx="6996600" cy="715800"/>
          </a:xfrm>
        </p:spPr>
        <p:txBody>
          <a:bodyPr/>
          <a:lstStyle/>
          <a:p>
            <a:r>
              <a:rPr lang="en-CA" sz="2400" dirty="0"/>
              <a:t>Heatmap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3701D-CBA7-4F68-8F72-ABDC1DB803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152F3-9E50-4777-9AEF-87BC1A3F0DA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532" y="752387"/>
            <a:ext cx="4748509" cy="30078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A63C4-1B89-4CFA-B305-95B01BC4F773}"/>
              </a:ext>
            </a:extLst>
          </p:cNvPr>
          <p:cNvSpPr txBox="1"/>
          <p:nvPr/>
        </p:nvSpPr>
        <p:spPr>
          <a:xfrm>
            <a:off x="367469" y="752387"/>
            <a:ext cx="44267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 </a:t>
            </a:r>
            <a:r>
              <a:rPr lang="en-US" b="1" dirty="0"/>
              <a:t>heatmap</a:t>
            </a:r>
            <a:r>
              <a:rPr lang="en-US" dirty="0"/>
              <a:t> (or </a:t>
            </a:r>
            <a:r>
              <a:rPr lang="en-US" b="1" dirty="0"/>
              <a:t>heat map</a:t>
            </a:r>
            <a:r>
              <a:rPr lang="en-US" dirty="0"/>
              <a:t>) is another way to visualize clustering. It's also called a false colored image, where data values are transformed to color scale. </a:t>
            </a:r>
            <a:r>
              <a:rPr lang="en-US" b="1" dirty="0"/>
              <a:t>Heat maps</a:t>
            </a:r>
            <a:r>
              <a:rPr lang="en-US" dirty="0"/>
              <a:t> allow us to simultaneously visualize clusters of samples and features.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CE1B3-E1D4-44B7-90D1-E34F66E5B802}"/>
              </a:ext>
            </a:extLst>
          </p:cNvPr>
          <p:cNvSpPr txBox="1"/>
          <p:nvPr/>
        </p:nvSpPr>
        <p:spPr>
          <a:xfrm>
            <a:off x="367469" y="2333868"/>
            <a:ext cx="4084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According to the output there are 3 clusters formed along the y-axis which represent 3 different types of kernels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2AAB63-B563-4696-975F-6E562EE34A87}"/>
              </a:ext>
            </a:extLst>
          </p:cNvPr>
          <p:cNvSpPr/>
          <p:nvPr/>
        </p:nvSpPr>
        <p:spPr>
          <a:xfrm>
            <a:off x="4945573" y="1624924"/>
            <a:ext cx="387004" cy="1169551"/>
          </a:xfrm>
          <a:prstGeom prst="rect">
            <a:avLst/>
          </a:prstGeom>
          <a:noFill/>
          <a:ln w="31750" cmpd="sng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CA"/>
          </a:p>
        </p:txBody>
      </p:sp>
      <p:pic>
        <p:nvPicPr>
          <p:cNvPr id="7" name="Heat_Map">
            <a:hlinkClick r:id="" action="ppaction://media"/>
            <a:extLst>
              <a:ext uri="{FF2B5EF4-FFF2-40B4-BE49-F238E27FC236}">
                <a16:creationId xmlns:a16="http://schemas.microsoft.com/office/drawing/2014/main" id="{511FD969-51A6-4235-8513-D860315ED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9219" y="1251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4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4A70-0E40-46D4-BFEC-DFB4D99D5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93" y="396020"/>
            <a:ext cx="4734371" cy="752030"/>
          </a:xfrm>
        </p:spPr>
        <p:txBody>
          <a:bodyPr/>
          <a:lstStyle/>
          <a:p>
            <a:r>
              <a:rPr lang="en-US" dirty="0"/>
              <a:t>Evaluating Clustering Tendency</a:t>
            </a:r>
            <a:br>
              <a:rPr lang="en-CA" dirty="0"/>
            </a:b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4D510-29D3-4CE4-972E-A2FFBEA9C6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E6F0A2-692D-4571-BD42-0709979F1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0184" y="3508227"/>
            <a:ext cx="1136591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Output:</a:t>
            </a:r>
            <a:endParaRPr kumimoji="0" lang="en-CA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anose="020B060904050402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[1] 0.8027413</a:t>
            </a:r>
            <a:r>
              <a:rPr kumimoji="0" lang="en-CA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CA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13075F-D92B-46D0-B2B2-E82EEC9FABAE}"/>
              </a:ext>
            </a:extLst>
          </p:cNvPr>
          <p:cNvSpPr/>
          <p:nvPr/>
        </p:nvSpPr>
        <p:spPr>
          <a:xfrm>
            <a:off x="7315198" y="3393822"/>
            <a:ext cx="1059679" cy="752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E03C2E-C52C-45F9-89E6-FA10C161E3E0}"/>
              </a:ext>
            </a:extLst>
          </p:cNvPr>
          <p:cNvSpPr txBox="1"/>
          <p:nvPr/>
        </p:nvSpPr>
        <p:spPr>
          <a:xfrm>
            <a:off x="7224249" y="3080884"/>
            <a:ext cx="1241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Hopkins Test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F872FC-6D85-4532-BAAF-5F55119AB64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264" y="855081"/>
            <a:ext cx="3887861" cy="2175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CF646A-6855-4DE7-B96A-2A1E8AEE4B5B}"/>
              </a:ext>
            </a:extLst>
          </p:cNvPr>
          <p:cNvSpPr txBox="1"/>
          <p:nvPr/>
        </p:nvSpPr>
        <p:spPr>
          <a:xfrm>
            <a:off x="4840714" y="547304"/>
            <a:ext cx="1987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Dissimilarity Matrix</a:t>
            </a: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9CBF86-A5C8-4BA3-8F8E-EF6A532FFADE}"/>
              </a:ext>
            </a:extLst>
          </p:cNvPr>
          <p:cNvSpPr txBox="1"/>
          <p:nvPr/>
        </p:nvSpPr>
        <p:spPr>
          <a:xfrm>
            <a:off x="418744" y="1042587"/>
            <a:ext cx="39567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endParaRPr lang="en-CA" dirty="0"/>
          </a:p>
          <a:p>
            <a:r>
              <a:rPr lang="en-CA" b="1" dirty="0"/>
              <a:t>Hopkins Test Result: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Hopkins values lies between 0 to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Since the output is .8 which is nearer to 1, so the dataset is not </a:t>
            </a:r>
            <a:r>
              <a:rPr lang="en-CA" dirty="0" err="1"/>
              <a:t>clusterable</a:t>
            </a:r>
            <a:r>
              <a:rPr lang="en-CA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Dissimilarity Matrix</a:t>
            </a:r>
            <a:r>
              <a:rPr lang="en-CA" b="1" dirty="0">
                <a:sym typeface="Wingdings" panose="05000000000000000000" pitchFamily="2" charset="2"/>
              </a:rPr>
              <a:t> (VAT)</a:t>
            </a: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Determine number of cluster based on blocks on diagonal.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 blocks are formed on diagonal.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C96F1-3432-4E33-9B99-1EE38A359D31}"/>
              </a:ext>
            </a:extLst>
          </p:cNvPr>
          <p:cNvSpPr/>
          <p:nvPr/>
        </p:nvSpPr>
        <p:spPr>
          <a:xfrm>
            <a:off x="7432208" y="865298"/>
            <a:ext cx="1112541" cy="85261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5FD277-55F5-4D6B-A317-95275EC8384A}"/>
              </a:ext>
            </a:extLst>
          </p:cNvPr>
          <p:cNvSpPr/>
          <p:nvPr/>
        </p:nvSpPr>
        <p:spPr>
          <a:xfrm>
            <a:off x="5960962" y="1162859"/>
            <a:ext cx="1875099" cy="12794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2E50F2-EE61-4793-BA5A-F516E5DFD1D1}"/>
              </a:ext>
            </a:extLst>
          </p:cNvPr>
          <p:cNvSpPr/>
          <p:nvPr/>
        </p:nvSpPr>
        <p:spPr>
          <a:xfrm>
            <a:off x="4972653" y="2237652"/>
            <a:ext cx="1112541" cy="85261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C4E8E1-40A2-47CA-BD51-ABF150AEE7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78648" y="1291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0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1787-EA94-43EE-A0D4-877672A83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74935" y="880344"/>
            <a:ext cx="6996600" cy="499283"/>
          </a:xfrm>
        </p:spPr>
        <p:txBody>
          <a:bodyPr/>
          <a:lstStyle/>
          <a:p>
            <a:r>
              <a:rPr lang="en-CA" sz="2400" dirty="0"/>
              <a:t>Hubert Index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05868-CCE8-4E0D-833C-74675632BA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BB330-0735-4AD6-9FBC-46268B98BFD6}"/>
              </a:ext>
            </a:extLst>
          </p:cNvPr>
          <p:cNvSpPr txBox="1"/>
          <p:nvPr/>
        </p:nvSpPr>
        <p:spPr>
          <a:xfrm>
            <a:off x="4381927" y="880344"/>
            <a:ext cx="4132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******************************************************************* </a:t>
            </a:r>
          </a:p>
          <a:p>
            <a:r>
              <a:rPr lang="en-US" dirty="0"/>
              <a:t>* Among all indices:                                                </a:t>
            </a:r>
          </a:p>
          <a:p>
            <a:r>
              <a:rPr lang="en-US" dirty="0"/>
              <a:t>* 10 proposed 2 as the best number of clusters </a:t>
            </a:r>
          </a:p>
          <a:p>
            <a:r>
              <a:rPr lang="en-US" dirty="0"/>
              <a:t>* 11 proposed 3 as the best number of clusters </a:t>
            </a:r>
          </a:p>
          <a:p>
            <a:r>
              <a:rPr lang="en-US" dirty="0"/>
              <a:t>* 1 proposed 6 as the best number of clusters </a:t>
            </a:r>
          </a:p>
          <a:p>
            <a:r>
              <a:rPr lang="en-US" dirty="0"/>
              <a:t>* 1 proposed 10 as the best number of clusters </a:t>
            </a:r>
          </a:p>
          <a:p>
            <a:endParaRPr lang="en-US" dirty="0"/>
          </a:p>
          <a:p>
            <a:r>
              <a:rPr lang="en-US" dirty="0"/>
              <a:t>                   ***** Conclusion *****                           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* According to the majority rule, the best number of clusters is  3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*******************************************************************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45494-3DB1-4FD0-AB30-9402D42A948F}"/>
              </a:ext>
            </a:extLst>
          </p:cNvPr>
          <p:cNvSpPr txBox="1"/>
          <p:nvPr/>
        </p:nvSpPr>
        <p:spPr>
          <a:xfrm>
            <a:off x="553915" y="1871798"/>
            <a:ext cx="32531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Hubert index is a graphical method of determining the number of clusters.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</p:txBody>
      </p:sp>
      <p:pic>
        <p:nvPicPr>
          <p:cNvPr id="3" name="Hubert">
            <a:hlinkClick r:id="" action="ppaction://media"/>
            <a:extLst>
              <a:ext uri="{FF2B5EF4-FFF2-40B4-BE49-F238E27FC236}">
                <a16:creationId xmlns:a16="http://schemas.microsoft.com/office/drawing/2014/main" id="{F3AD6DAC-02B3-48D9-922D-D55EA18F2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74110" y="236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2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F7CDB-F128-453C-9765-D178E679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0" y="-333285"/>
            <a:ext cx="6996600" cy="760576"/>
          </a:xfrm>
        </p:spPr>
        <p:txBody>
          <a:bodyPr/>
          <a:lstStyle/>
          <a:p>
            <a:r>
              <a:rPr lang="en-CA" dirty="0"/>
              <a:t>Best Clustering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A0EDB-C283-48AB-BCFF-A285492055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F3BCD-7698-4A8E-A6AC-C405226032F9}"/>
              </a:ext>
            </a:extLst>
          </p:cNvPr>
          <p:cNvSpPr txBox="1"/>
          <p:nvPr/>
        </p:nvSpPr>
        <p:spPr>
          <a:xfrm>
            <a:off x="312875" y="648719"/>
            <a:ext cx="3498634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CA" b="1" dirty="0"/>
              <a:t>Connectivity: </a:t>
            </a:r>
          </a:p>
          <a:p>
            <a:pPr algn="just"/>
            <a:r>
              <a:rPr lang="en-CA" dirty="0"/>
              <a:t>Corresponds to what extent items are placed in same clusters their nearest neighbours in the data space.</a:t>
            </a:r>
          </a:p>
          <a:p>
            <a:pPr algn="just"/>
            <a:r>
              <a:rPr lang="en-CA" dirty="0"/>
              <a:t>Value ranges from 0 to 1.</a:t>
            </a:r>
          </a:p>
          <a:p>
            <a:pPr algn="just"/>
            <a:endParaRPr lang="en-CA" dirty="0"/>
          </a:p>
          <a:p>
            <a:pPr algn="just"/>
            <a:r>
              <a:rPr lang="en-CA" b="1" dirty="0"/>
              <a:t>Dunn Index:</a:t>
            </a:r>
          </a:p>
          <a:p>
            <a:pPr algn="just"/>
            <a:r>
              <a:rPr lang="en-CA" dirty="0"/>
              <a:t>Inter cluster distance is the minimum distance from any member of one cluster to any member of another cluster.</a:t>
            </a:r>
          </a:p>
          <a:p>
            <a:pPr algn="just"/>
            <a:endParaRPr lang="en-CA" dirty="0"/>
          </a:p>
          <a:p>
            <a:pPr algn="just"/>
            <a:r>
              <a:rPr lang="en-CA" b="1" dirty="0"/>
              <a:t>Silhouette:</a:t>
            </a:r>
          </a:p>
          <a:p>
            <a:pPr algn="just"/>
            <a:endParaRPr lang="en-CA" b="1" dirty="0"/>
          </a:p>
          <a:p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27F846-80FD-4765-A9F0-CB9A61636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310" y="890377"/>
            <a:ext cx="4846815" cy="2610176"/>
          </a:xfrm>
          <a:prstGeom prst="rect">
            <a:avLst/>
          </a:prstGeom>
        </p:spPr>
      </p:pic>
      <p:pic>
        <p:nvPicPr>
          <p:cNvPr id="3" name="Validation measure">
            <a:hlinkClick r:id="" action="ppaction://media"/>
            <a:extLst>
              <a:ext uri="{FF2B5EF4-FFF2-40B4-BE49-F238E27FC236}">
                <a16:creationId xmlns:a16="http://schemas.microsoft.com/office/drawing/2014/main" id="{D051E819-3B06-46E0-8609-EDF05E65B7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42030" y="1714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9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98F2-D1A2-48A0-8281-70D40C20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021" y="-205099"/>
            <a:ext cx="6996600" cy="1196411"/>
          </a:xfrm>
        </p:spPr>
        <p:txBody>
          <a:bodyPr/>
          <a:lstStyle/>
          <a:p>
            <a:r>
              <a:rPr lang="en-CA" dirty="0"/>
              <a:t>Stability Measures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333E8-C068-4183-9B02-29760195A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717F29-9052-474E-920F-AD2404EF17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348"/>
          <a:stretch/>
        </p:blipFill>
        <p:spPr>
          <a:xfrm>
            <a:off x="6354741" y="2783899"/>
            <a:ext cx="2476384" cy="10484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8B53AD-13AF-46DA-B3E8-D3DA43496E15}"/>
              </a:ext>
            </a:extLst>
          </p:cNvPr>
          <p:cNvSpPr/>
          <p:nvPr/>
        </p:nvSpPr>
        <p:spPr>
          <a:xfrm>
            <a:off x="792178" y="1915748"/>
            <a:ext cx="4572000" cy="10041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APN and ADM measures,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kmeans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clustering with two clusters gives the best score. For the AD measure, PAM with six clusters has the best score while for FOM measure, PAM with 5 clusters has the best score.</a:t>
            </a: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stability measures">
            <a:hlinkClick r:id="" action="ppaction://media"/>
            <a:extLst>
              <a:ext uri="{FF2B5EF4-FFF2-40B4-BE49-F238E27FC236}">
                <a16:creationId xmlns:a16="http://schemas.microsoft.com/office/drawing/2014/main" id="{62717496-0447-460A-BE54-F74F5C067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7939" y="2372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3AF2-D1CA-4E86-94F1-30B3D3F5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015" y="0"/>
            <a:ext cx="6996600" cy="715800"/>
          </a:xfrm>
        </p:spPr>
        <p:txBody>
          <a:bodyPr/>
          <a:lstStyle/>
          <a:p>
            <a:r>
              <a:rPr lang="en-CA" dirty="0"/>
              <a:t>SAS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2DD3E-5E7D-4B5B-8016-3A022E894D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BF7B2-2C68-4887-B29B-DBE2EC9481B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13823" y="1520833"/>
            <a:ext cx="4442952" cy="2440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D07CD-506E-422F-850B-B6D58DEB8DC6}"/>
              </a:ext>
            </a:extLst>
          </p:cNvPr>
          <p:cNvSpPr txBox="1"/>
          <p:nvPr/>
        </p:nvSpPr>
        <p:spPr>
          <a:xfrm>
            <a:off x="272845" y="1213056"/>
            <a:ext cx="294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B0F0"/>
                </a:solidFill>
              </a:rPr>
              <a:t>            Data Preparation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8C319-62F0-400A-9327-F5E644716426}"/>
              </a:ext>
            </a:extLst>
          </p:cNvPr>
          <p:cNvSpPr txBox="1"/>
          <p:nvPr/>
        </p:nvSpPr>
        <p:spPr>
          <a:xfrm>
            <a:off x="915015" y="1607574"/>
            <a:ext cx="3044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the data into SAS environment using import command.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8FD99-0BFD-4ABF-8C95-9FB95214A5E3}"/>
              </a:ext>
            </a:extLst>
          </p:cNvPr>
          <p:cNvSpPr txBox="1"/>
          <p:nvPr/>
        </p:nvSpPr>
        <p:spPr>
          <a:xfrm>
            <a:off x="4210665" y="1268361"/>
            <a:ext cx="1349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</a:t>
            </a:r>
            <a:endParaRPr lang="en-CA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21FD34-696C-462D-AB0D-666F5F118F44}"/>
              </a:ext>
            </a:extLst>
          </p:cNvPr>
          <p:cNvSpPr/>
          <p:nvPr/>
        </p:nvSpPr>
        <p:spPr>
          <a:xfrm>
            <a:off x="4113823" y="1213056"/>
            <a:ext cx="4580351" cy="31450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SAS Data">
            <a:hlinkClick r:id="" action="ppaction://media"/>
            <a:extLst>
              <a:ext uri="{FF2B5EF4-FFF2-40B4-BE49-F238E27FC236}">
                <a16:creationId xmlns:a16="http://schemas.microsoft.com/office/drawing/2014/main" id="{914E0C3D-64A6-42C2-96EA-D1243C317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85303" y="3281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AC81-1B2A-406B-BAB3-299B68A8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266" y="246533"/>
            <a:ext cx="6996600" cy="715800"/>
          </a:xfrm>
        </p:spPr>
        <p:txBody>
          <a:bodyPr/>
          <a:lstStyle/>
          <a:p>
            <a:r>
              <a:rPr lang="en-CA" dirty="0"/>
              <a:t>K-Means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41022-FB4A-40F8-84FB-2DD4406ED2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BA4EA-40C1-4804-AC5E-6D73D92E6D2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00200" y="1128251"/>
            <a:ext cx="5943600" cy="2721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9DEC12-FCF2-466F-BD82-3F9069D35DCB}"/>
              </a:ext>
            </a:extLst>
          </p:cNvPr>
          <p:cNvSpPr txBox="1"/>
          <p:nvPr/>
        </p:nvSpPr>
        <p:spPr>
          <a:xfrm>
            <a:off x="7133897" y="3844697"/>
            <a:ext cx="1686910" cy="31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Continued..</a:t>
            </a:r>
            <a:endParaRPr lang="en-CA" b="1" dirty="0"/>
          </a:p>
        </p:txBody>
      </p:sp>
      <p:pic>
        <p:nvPicPr>
          <p:cNvPr id="6" name="Kmeans">
            <a:hlinkClick r:id="" action="ppaction://media"/>
            <a:extLst>
              <a:ext uri="{FF2B5EF4-FFF2-40B4-BE49-F238E27FC236}">
                <a16:creationId xmlns:a16="http://schemas.microsoft.com/office/drawing/2014/main" id="{3FCD1B7D-9868-4F12-98AE-3794304A2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77352" y="1170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AA7B-E032-4DE6-B895-5658164AB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Data 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1FC03-FD81-4F0C-B4F7-15479C167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116" y="1556732"/>
            <a:ext cx="6996600" cy="1015018"/>
          </a:xfrm>
        </p:spPr>
        <p:txBody>
          <a:bodyPr/>
          <a:lstStyle/>
          <a:p>
            <a:pPr marL="571500" lvl="1" indent="0">
              <a:buNone/>
            </a:pPr>
            <a:r>
              <a:rPr lang="en-CA" sz="1600" dirty="0"/>
              <a:t>Data Scaling  is preformed in order  to make the variables comparable.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AAA31-9E00-407F-98D8-59D4053681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6B820-079F-4A9E-B996-7013C05DAB2D}"/>
              </a:ext>
            </a:extLst>
          </p:cNvPr>
          <p:cNvSpPr txBox="1"/>
          <p:nvPr/>
        </p:nvSpPr>
        <p:spPr>
          <a:xfrm>
            <a:off x="687936" y="2571750"/>
            <a:ext cx="7768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CA" dirty="0"/>
              <a:t>             Fresh                       Milk      Grocery       Frozen              Detergents Paper </a:t>
            </a:r>
            <a:r>
              <a:rPr lang="en-CA" dirty="0" err="1"/>
              <a:t>Delicassen</a:t>
            </a:r>
            <a:endParaRPr lang="en-CA" dirty="0"/>
          </a:p>
          <a:p>
            <a:pPr latinLnBrk="1"/>
            <a:r>
              <a:rPr lang="en-CA" dirty="0"/>
              <a:t>  [1,]  0.052873004  0.522972471 -0.041068145 -0.588697039     -0.043519194 -0.066263629</a:t>
            </a:r>
          </a:p>
          <a:p>
            <a:pPr latinLnBrk="1"/>
            <a:r>
              <a:rPr lang="en-CA" dirty="0"/>
              <a:t>  [2,] -0.390857056  0.543838614  0.170124700 -0.269829035      0.086308595  0.089049685</a:t>
            </a:r>
          </a:p>
          <a:p>
            <a:pPr latinLnBrk="1"/>
            <a:r>
              <a:rPr lang="en-CA" dirty="0"/>
              <a:t>  [3,] -0.446520984  0.408073195 -0.028125086 -0.137379340      0.133080157  2.240741903</a:t>
            </a:r>
          </a:p>
          <a:p>
            <a:pPr latinLnBrk="1"/>
            <a:r>
              <a:rPr lang="en-CA" dirty="0"/>
              <a:t>  [4,]  0.099997579 -0.623310408 -0.392530081  0.686363006     -0.498021323  0.093304844</a:t>
            </a:r>
          </a:p>
          <a:p>
            <a:r>
              <a:rPr lang="en-CA" dirty="0"/>
              <a:t>`</a:t>
            </a:r>
          </a:p>
        </p:txBody>
      </p:sp>
      <p:pic>
        <p:nvPicPr>
          <p:cNvPr id="6" name="galleryContent9153519179859643877.mp3">
            <a:hlinkClick r:id="" action="ppaction://media"/>
            <a:extLst>
              <a:ext uri="{FF2B5EF4-FFF2-40B4-BE49-F238E27FC236}">
                <a16:creationId xmlns:a16="http://schemas.microsoft.com/office/drawing/2014/main" id="{3C709565-19A8-4826-A362-B3F28C661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5716" y="230684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4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19A6-754B-4F75-BD11-6AE3B426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518" y="-43442"/>
            <a:ext cx="6996600" cy="715800"/>
          </a:xfrm>
        </p:spPr>
        <p:txBody>
          <a:bodyPr/>
          <a:lstStyle/>
          <a:p>
            <a:r>
              <a:rPr lang="en-CA" dirty="0"/>
              <a:t>K-Means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E3E1-BB5C-4E4B-88AD-42968174C2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ED50B-E00C-4DC5-8DDB-8FCAF8C3171A}"/>
              </a:ext>
            </a:extLst>
          </p:cNvPr>
          <p:cNvPicPr/>
          <p:nvPr/>
        </p:nvPicPr>
        <p:blipFill rotWithShape="1">
          <a:blip r:embed="rId5"/>
          <a:srcRect r="-4269"/>
          <a:stretch/>
        </p:blipFill>
        <p:spPr>
          <a:xfrm>
            <a:off x="1600200" y="1034614"/>
            <a:ext cx="5943600" cy="2342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0DEB14-39C2-4F6D-8771-2CCFDEBCFCE6}"/>
              </a:ext>
            </a:extLst>
          </p:cNvPr>
          <p:cNvSpPr txBox="1"/>
          <p:nvPr/>
        </p:nvSpPr>
        <p:spPr>
          <a:xfrm>
            <a:off x="1390806" y="718125"/>
            <a:ext cx="7604143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B38C1-1FDE-4581-B900-240E8F0B28E0}"/>
              </a:ext>
            </a:extLst>
          </p:cNvPr>
          <p:cNvSpPr/>
          <p:nvPr/>
        </p:nvSpPr>
        <p:spPr>
          <a:xfrm>
            <a:off x="1390806" y="718125"/>
            <a:ext cx="6152994" cy="2976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output">
            <a:hlinkClick r:id="" action="ppaction://media"/>
            <a:extLst>
              <a:ext uri="{FF2B5EF4-FFF2-40B4-BE49-F238E27FC236}">
                <a16:creationId xmlns:a16="http://schemas.microsoft.com/office/drawing/2014/main" id="{EFFA6597-8DE1-4FD9-BEC7-AD58BBA6A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03064" y="31445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2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7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68" name="Google Shape;768;p3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2" name="thanks">
            <a:hlinkClick r:id="" action="ppaction://media"/>
            <a:extLst>
              <a:ext uri="{FF2B5EF4-FFF2-40B4-BE49-F238E27FC236}">
                <a16:creationId xmlns:a16="http://schemas.microsoft.com/office/drawing/2014/main" id="{CD0FB80B-C6BA-4C2B-A908-ABF446261E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3093" y="14033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2516-02AA-408B-A221-03FB01BC0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00" y="430396"/>
            <a:ext cx="6996600" cy="364331"/>
          </a:xfrm>
        </p:spPr>
        <p:txBody>
          <a:bodyPr/>
          <a:lstStyle/>
          <a:p>
            <a:r>
              <a:rPr lang="en-US" sz="2800" dirty="0"/>
              <a:t>Computing Distance Matrix</a:t>
            </a:r>
            <a:endParaRPr lang="en-C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CCD1B-E285-442F-B2E7-20D84BA32F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1900D-78BF-4F94-9A41-804BF0C40904}"/>
              </a:ext>
            </a:extLst>
          </p:cNvPr>
          <p:cNvSpPr txBox="1"/>
          <p:nvPr/>
        </p:nvSpPr>
        <p:spPr>
          <a:xfrm>
            <a:off x="769121" y="888890"/>
            <a:ext cx="6323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4F1129-9AB0-4087-9E59-A4467EEEDD01}"/>
              </a:ext>
            </a:extLst>
          </p:cNvPr>
          <p:cNvSpPr txBox="1"/>
          <p:nvPr/>
        </p:nvSpPr>
        <p:spPr>
          <a:xfrm>
            <a:off x="361993" y="440012"/>
            <a:ext cx="7075918" cy="151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CEF22-0527-4B14-9413-FB2C47219DB7}"/>
              </a:ext>
            </a:extLst>
          </p:cNvPr>
          <p:cNvSpPr/>
          <p:nvPr/>
        </p:nvSpPr>
        <p:spPr>
          <a:xfrm>
            <a:off x="361993" y="992670"/>
            <a:ext cx="6996600" cy="1807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Step 1: </a:t>
            </a:r>
            <a:r>
              <a:rPr lang="en-CA" sz="16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Data is scaled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Step 2: </a:t>
            </a:r>
            <a:r>
              <a:rPr lang="en-CA" sz="16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Distance is calculated using Euclidean method                    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28324A"/>
              </a:solidFill>
              <a:latin typeface="Source Sans Pro"/>
              <a:ea typeface="Source Sans Pro"/>
              <a:sym typeface="Source Sans Pro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CA" sz="1600" b="1" dirty="0">
              <a:solidFill>
                <a:srgbClr val="28324A"/>
              </a:solidFill>
              <a:latin typeface="Source Sans Pro"/>
              <a:ea typeface="Source Sans Pro"/>
              <a:sym typeface="Source Sans Pro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1600" b="1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Step 3:</a:t>
            </a:r>
            <a:r>
              <a:rPr lang="en-CA" sz="1600" dirty="0">
                <a:solidFill>
                  <a:srgbClr val="28324A"/>
                </a:solidFill>
                <a:latin typeface="Source Sans Pro"/>
                <a:ea typeface="Source Sans Pro"/>
                <a:sym typeface="Source Sans Pro"/>
              </a:rPr>
              <a:t> Reformat the result into matrix.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83516E-6C4A-4D1C-BF6F-D3C6B22DA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755" y="1645545"/>
            <a:ext cx="2105025" cy="657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950054-9223-4433-A42A-F1E9A1E8F060}"/>
              </a:ext>
            </a:extLst>
          </p:cNvPr>
          <p:cNvSpPr txBox="1"/>
          <p:nvPr/>
        </p:nvSpPr>
        <p:spPr>
          <a:xfrm>
            <a:off x="4572000" y="2777282"/>
            <a:ext cx="4335543" cy="147732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atinLnBrk="1"/>
            <a:r>
              <a:rPr lang="en-CA" dirty="0"/>
              <a:t>   </a:t>
            </a:r>
            <a:r>
              <a:rPr lang="en-CA" b="1" dirty="0"/>
              <a:t>Output:</a:t>
            </a:r>
            <a:r>
              <a:rPr lang="en-CA" dirty="0"/>
              <a:t>    </a:t>
            </a:r>
          </a:p>
          <a:p>
            <a:pPr latinLnBrk="1"/>
            <a:r>
              <a:rPr lang="en-CA" dirty="0"/>
              <a:t>        </a:t>
            </a:r>
            <a:r>
              <a:rPr lang="en-CA" sz="1200" dirty="0"/>
              <a:t>1               2             3               4           5</a:t>
            </a:r>
          </a:p>
          <a:p>
            <a:pPr latinLnBrk="1"/>
            <a:r>
              <a:rPr lang="en-CA" sz="1200" dirty="0"/>
              <a:t>1 0.000000 0.620152 2.412450 1.815908 1.851574</a:t>
            </a:r>
          </a:p>
          <a:p>
            <a:pPr latinLnBrk="1"/>
            <a:r>
              <a:rPr lang="en-CA" sz="1200" dirty="0"/>
              <a:t>2 0.620152 0.000000 2.170333 1.781998 1.920911</a:t>
            </a:r>
          </a:p>
          <a:p>
            <a:pPr latinLnBrk="1"/>
            <a:r>
              <a:rPr lang="en-CA" sz="1200" dirty="0"/>
              <a:t>3 2.412450 2.170333 0.000000 2.680215 1.728199</a:t>
            </a:r>
          </a:p>
          <a:p>
            <a:pPr latinLnBrk="1"/>
            <a:r>
              <a:rPr lang="en-CA" sz="1200" dirty="0"/>
              <a:t>4 1.815908 1.781998 2.680215 0.000000 1.659964</a:t>
            </a:r>
          </a:p>
          <a:p>
            <a:pPr latinLnBrk="1"/>
            <a:r>
              <a:rPr lang="en-CA" sz="1200" dirty="0"/>
              <a:t>5 1.851574 1.920911 1.728199 1.659964 0.000000</a:t>
            </a:r>
          </a:p>
        </p:txBody>
      </p:sp>
      <p:pic>
        <p:nvPicPr>
          <p:cNvPr id="9" name="galleryContent3366298578284397024.mp3">
            <a:hlinkClick r:id="" action="ppaction://media"/>
            <a:extLst>
              <a:ext uri="{FF2B5EF4-FFF2-40B4-BE49-F238E27FC236}">
                <a16:creationId xmlns:a16="http://schemas.microsoft.com/office/drawing/2014/main" id="{A2CEA0A6-1DCA-4391-8B54-CF06BC080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56700" y="194652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8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39BA95-B81F-4311-A363-DF71B96F3DB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896465" y="545421"/>
            <a:ext cx="4209010" cy="36016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84D4C8-338E-43C6-81E4-A440AE1A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8" y="22073"/>
            <a:ext cx="4930924" cy="698662"/>
          </a:xfrm>
        </p:spPr>
        <p:txBody>
          <a:bodyPr/>
          <a:lstStyle/>
          <a:p>
            <a:r>
              <a:rPr lang="en-US" sz="2800" dirty="0"/>
              <a:t>Hierarchical Tree</a:t>
            </a:r>
            <a:endParaRPr lang="en-CA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016BF-A7D3-4E99-B2B9-69D3F278D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52" y="847358"/>
            <a:ext cx="6996600" cy="360166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sz="1600" b="1" dirty="0"/>
              <a:t>Step 1: </a:t>
            </a:r>
            <a:r>
              <a:rPr lang="en-CA" sz="1600" dirty="0"/>
              <a:t>Compute the Euclidean distance matrix.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b="1" dirty="0"/>
              <a:t>Step 2 : </a:t>
            </a:r>
            <a:r>
              <a:rPr lang="en-CA" sz="1600" dirty="0"/>
              <a:t>Compute distance between clusters using </a:t>
            </a:r>
          </a:p>
          <a:p>
            <a:pPr marL="101600" indent="0">
              <a:buNone/>
            </a:pPr>
            <a:r>
              <a:rPr lang="en-CA" sz="1600" dirty="0"/>
              <a:t>                          Ward Linkage Method.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  <a:p>
            <a:pPr>
              <a:buFont typeface="Arial" panose="020B0604020202020204" pitchFamily="34" charset="0"/>
              <a:buChar char="•"/>
            </a:pPr>
            <a:endParaRPr lang="en-CA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600" b="1" dirty="0"/>
              <a:t>Step 3 : </a:t>
            </a:r>
            <a:r>
              <a:rPr lang="en-CA" sz="1600" dirty="0"/>
              <a:t>Visualize the result in the form</a:t>
            </a:r>
          </a:p>
          <a:p>
            <a:pPr marL="101600" indent="0">
              <a:buNone/>
            </a:pPr>
            <a:r>
              <a:rPr lang="en-CA" sz="1600" dirty="0"/>
              <a:t>                          of dendrogram.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  <a:p>
            <a:pPr>
              <a:buFont typeface="Arial" panose="020B0604020202020204" pitchFamily="34" charset="0"/>
              <a:buChar char="•"/>
            </a:pPr>
            <a:endParaRPr lang="en-C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59C9-970A-4588-A173-8F1FA6E273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2CE08-90DA-485C-B731-93F7D18A3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5" y="1971917"/>
            <a:ext cx="4930923" cy="676275"/>
          </a:xfrm>
          <a:prstGeom prst="rect">
            <a:avLst/>
          </a:prstGeom>
        </p:spPr>
      </p:pic>
      <p:pic>
        <p:nvPicPr>
          <p:cNvPr id="8" name="galleryContent6935662828072403706.mp3">
            <a:hlinkClick r:id="" action="ppaction://media"/>
            <a:extLst>
              <a:ext uri="{FF2B5EF4-FFF2-40B4-BE49-F238E27FC236}">
                <a16:creationId xmlns:a16="http://schemas.microsoft.com/office/drawing/2014/main" id="{D951C066-041C-4BC1-8147-5E5E18DA2D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56700" y="12066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6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3E86-1562-4661-A166-A703CDF00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9566" y="715423"/>
            <a:ext cx="6996600" cy="437322"/>
          </a:xfrm>
        </p:spPr>
        <p:txBody>
          <a:bodyPr/>
          <a:lstStyle/>
          <a:p>
            <a:r>
              <a:rPr lang="en-US" sz="2800" dirty="0"/>
              <a:t>Cluster Plot</a:t>
            </a:r>
            <a:endParaRPr lang="en-C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F9066-5D6F-48FD-A696-CF06F70E04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D01D1-64EC-4E26-8A20-52EFA95CE37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04735" y="437323"/>
            <a:ext cx="4259125" cy="37720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6B474E-1F86-4A38-A1A1-0A27F1F0929C}"/>
              </a:ext>
            </a:extLst>
          </p:cNvPr>
          <p:cNvSpPr/>
          <p:nvPr/>
        </p:nvSpPr>
        <p:spPr>
          <a:xfrm>
            <a:off x="132735" y="1438337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Helvetica Neue"/>
              </a:rPr>
              <a:t>Hierarchical methods use a distance matrix as an input for the clustering algorithm.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Helvetica Neue"/>
              </a:rPr>
              <a:t>The choice of an appropriate metric will influence the shape of the clusters.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33333"/>
              </a:solidFill>
              <a:latin typeface="Helvetica Neue"/>
            </a:endParaRPr>
          </a:p>
          <a:p>
            <a:pPr algn="just"/>
            <a:r>
              <a:rPr lang="en-US" sz="1600" b="1" dirty="0">
                <a:solidFill>
                  <a:srgbClr val="333333"/>
                </a:solidFill>
                <a:latin typeface="Helvetica Neue"/>
              </a:rPr>
              <a:t>Interpretation: </a:t>
            </a:r>
            <a:r>
              <a:rPr lang="en-CA" sz="1600" dirty="0"/>
              <a:t>Cluster Plot is</a:t>
            </a:r>
            <a:r>
              <a:rPr lang="en-CA" sz="1600" b="1" dirty="0"/>
              <a:t> </a:t>
            </a:r>
            <a:r>
              <a:rPr lang="en-CA" sz="1600" dirty="0"/>
              <a:t>created to visualize the observations in 2 clusters.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68053-49DD-493E-9852-CA45C50ACE17}"/>
              </a:ext>
            </a:extLst>
          </p:cNvPr>
          <p:cNvSpPr txBox="1"/>
          <p:nvPr/>
        </p:nvSpPr>
        <p:spPr>
          <a:xfrm>
            <a:off x="199102" y="1433401"/>
            <a:ext cx="443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7" name="galleryContent6757943583827709835.mp3">
            <a:hlinkClick r:id="" action="ppaction://media"/>
            <a:extLst>
              <a:ext uri="{FF2B5EF4-FFF2-40B4-BE49-F238E27FC236}">
                <a16:creationId xmlns:a16="http://schemas.microsoft.com/office/drawing/2014/main" id="{B87DB6CA-E5A5-4553-85DE-B43BB3F71F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2545" y="155757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0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82D1DC-3AAC-4F06-B92A-93CF86A7B04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08733" y="594947"/>
            <a:ext cx="4071117" cy="3797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428DB-E022-4078-8D57-FF29956F5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349" y="432715"/>
            <a:ext cx="1849624" cy="541872"/>
          </a:xfrm>
        </p:spPr>
        <p:txBody>
          <a:bodyPr/>
          <a:lstStyle/>
          <a:p>
            <a:r>
              <a:rPr lang="en-US" sz="2800" dirty="0"/>
              <a:t>Heat Map</a:t>
            </a:r>
            <a:endParaRPr lang="en-C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9776E-F865-4E30-B57E-8BB0D81C00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305156" y="711025"/>
            <a:ext cx="481818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200" dirty="0"/>
          </a:p>
          <a:p>
            <a:endParaRPr lang="en-CA" sz="1200" dirty="0"/>
          </a:p>
          <a:p>
            <a:pPr latinLnBrk="1"/>
            <a:r>
              <a:rPr lang="en-CA" sz="1800" dirty="0"/>
              <a:t> </a:t>
            </a:r>
          </a:p>
          <a:p>
            <a:r>
              <a:rPr lang="en-CA" sz="1800" dirty="0"/>
              <a:t>From the heap map it can be observed that there are 2 group of customers.</a:t>
            </a:r>
          </a:p>
          <a:p>
            <a:endParaRPr lang="en-CA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b="1" dirty="0"/>
              <a:t>Group 1</a:t>
            </a:r>
          </a:p>
          <a:p>
            <a:pPr lvl="1"/>
            <a:r>
              <a:rPr lang="en-CA" sz="1800" dirty="0"/>
              <a:t>Product Bought: Fresh, </a:t>
            </a:r>
            <a:r>
              <a:rPr lang="en-CA" sz="1800" dirty="0" err="1"/>
              <a:t>Delicassen</a:t>
            </a:r>
            <a:r>
              <a:rPr lang="en-CA" sz="1800" dirty="0"/>
              <a:t>, Frozen</a:t>
            </a:r>
          </a:p>
          <a:p>
            <a:pPr lvl="1"/>
            <a:endParaRPr lang="en-CA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sz="1800" b="1" dirty="0"/>
              <a:t>Group 2</a:t>
            </a:r>
          </a:p>
          <a:p>
            <a:pPr lvl="1"/>
            <a:r>
              <a:rPr lang="en-CA" sz="1800" dirty="0"/>
              <a:t>Product Bought: Grocery, Detergent Paper, Milk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47F182-93A1-4732-842E-D5B8BEA21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19466" y="1612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0"/>
          <p:cNvSpPr txBox="1">
            <a:spLocks noGrp="1"/>
          </p:cNvSpPr>
          <p:nvPr>
            <p:ph type="title"/>
          </p:nvPr>
        </p:nvSpPr>
        <p:spPr>
          <a:xfrm>
            <a:off x="-628933" y="118840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CA" dirty="0"/>
              <a:t>Determining Optimal Number of Clusters</a:t>
            </a:r>
            <a:endParaRPr dirty="0"/>
          </a:p>
        </p:txBody>
      </p:sp>
      <p:sp>
        <p:nvSpPr>
          <p:cNvPr id="689" name="Google Shape;689;p3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D173D4A-727E-4A78-9F04-2BE99288D45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460" y="965674"/>
            <a:ext cx="2649196" cy="211935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FD911B-8B4B-417E-8F5F-C0AF2A71152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076486" y="922944"/>
            <a:ext cx="2748602" cy="224754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189AAF-4C6A-40CC-959D-FED7C4F1FED2}"/>
              </a:ext>
            </a:extLst>
          </p:cNvPr>
          <p:cNvPicPr/>
          <p:nvPr/>
        </p:nvPicPr>
        <p:blipFill rotWithShape="1">
          <a:blip r:embed="rId7"/>
          <a:srcRect r="1291"/>
          <a:stretch/>
        </p:blipFill>
        <p:spPr bwMode="auto">
          <a:xfrm>
            <a:off x="6154545" y="901580"/>
            <a:ext cx="2748602" cy="2247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73" name="TextBox 672">
            <a:extLst>
              <a:ext uri="{FF2B5EF4-FFF2-40B4-BE49-F238E27FC236}">
                <a16:creationId xmlns:a16="http://schemas.microsoft.com/office/drawing/2014/main" id="{855383CF-286C-452F-97FD-87FBE629FAC6}"/>
              </a:ext>
            </a:extLst>
          </p:cNvPr>
          <p:cNvSpPr txBox="1"/>
          <p:nvPr/>
        </p:nvSpPr>
        <p:spPr>
          <a:xfrm>
            <a:off x="2110811" y="3402887"/>
            <a:ext cx="66400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Elbow Method: 2 clusters solution suggested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Gap Statistics: 3 clusters solution suggested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dirty="0"/>
              <a:t>Silhouette Method: 2 clusters solution suggested</a:t>
            </a:r>
          </a:p>
          <a:p>
            <a:r>
              <a:rPr lang="en-CA" dirty="0"/>
              <a:t>So, we will consider 2 clusters for our analysis.</a:t>
            </a:r>
          </a:p>
          <a:p>
            <a:endParaRPr lang="en-CA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9E6794-1E5B-4BE5-A404-39CE94FCB6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47175" y="382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66A1-0987-41AC-92F1-00BC1508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863" y="77534"/>
            <a:ext cx="6996600" cy="715800"/>
          </a:xfrm>
        </p:spPr>
        <p:txBody>
          <a:bodyPr/>
          <a:lstStyle/>
          <a:p>
            <a:r>
              <a:rPr lang="en-CA" dirty="0"/>
              <a:t>Comparing Dendrograms</a:t>
            </a:r>
            <a:br>
              <a:rPr lang="en-CA" dirty="0"/>
            </a:b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6072C-54BC-40C1-BACF-F8BF96B632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100D0-A83D-40CD-BDD3-47D64E9FD91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72000" y="793334"/>
            <a:ext cx="3468556" cy="3232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50F7B3-F544-4A0F-8B0D-657ED1E3DD60}"/>
              </a:ext>
            </a:extLst>
          </p:cNvPr>
          <p:cNvSpPr txBox="1"/>
          <p:nvPr/>
        </p:nvSpPr>
        <p:spPr>
          <a:xfrm>
            <a:off x="333286" y="1117947"/>
            <a:ext cx="3290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order to check the quality of alignment between the two dendrograms, entanglement is used. 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entanglement is 0.72 which means that the quality of alignment is poor as it should be near to 0.</a:t>
            </a:r>
          </a:p>
          <a:p>
            <a:endParaRPr lang="en-CA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592E6A-60C8-44C6-939D-8BC62B4F9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64337" y="1837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1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fade thruBlk="1"/>
      </p:transition>
    </mc:Choice>
    <mc:Fallback xmlns="">
      <p:transition advClick="0" advTm="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1304</Words>
  <Application>Microsoft Office PowerPoint</Application>
  <PresentationFormat>On-screen Show (16:9)</PresentationFormat>
  <Paragraphs>210</Paragraphs>
  <Slides>31</Slides>
  <Notes>25</Notes>
  <HiddenSlides>0</HiddenSlides>
  <MMClips>31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Helvetica Neue</vt:lpstr>
      <vt:lpstr>Lucida Console</vt:lpstr>
      <vt:lpstr>Oswald</vt:lpstr>
      <vt:lpstr>Source Sans Pro</vt:lpstr>
      <vt:lpstr>Wingdings</vt:lpstr>
      <vt:lpstr>Quince template</vt:lpstr>
      <vt:lpstr> Clustering: Hierarchical and Partitional </vt:lpstr>
      <vt:lpstr>Hierarchical Clustering</vt:lpstr>
      <vt:lpstr>Data Preparation</vt:lpstr>
      <vt:lpstr>Computing Distance Matrix</vt:lpstr>
      <vt:lpstr>Hierarchical Tree</vt:lpstr>
      <vt:lpstr>Cluster Plot</vt:lpstr>
      <vt:lpstr>Heat Map</vt:lpstr>
      <vt:lpstr>Determining Optimal Number of Clusters</vt:lpstr>
      <vt:lpstr>Comparing Dendrograms </vt:lpstr>
      <vt:lpstr>Visualizing Correlation Matrix  </vt:lpstr>
      <vt:lpstr>Cluster Validation</vt:lpstr>
      <vt:lpstr>Cluster Validation </vt:lpstr>
      <vt:lpstr>Best Clustering Method </vt:lpstr>
      <vt:lpstr>SAS Analysis</vt:lpstr>
      <vt:lpstr>Proc Cluster Method</vt:lpstr>
      <vt:lpstr>Proc Tree Method</vt:lpstr>
      <vt:lpstr>Partitional Clustering</vt:lpstr>
      <vt:lpstr>Data Preparation</vt:lpstr>
      <vt:lpstr>Determining optimal number of clusters: Elbow Method</vt:lpstr>
      <vt:lpstr>Visualize k-means clusters</vt:lpstr>
      <vt:lpstr>Determining Optimal Number of Clusters: Silhouette Method</vt:lpstr>
      <vt:lpstr>Performing PCA</vt:lpstr>
      <vt:lpstr>Heatmap</vt:lpstr>
      <vt:lpstr>Evaluating Clustering Tendency </vt:lpstr>
      <vt:lpstr>Hubert Index</vt:lpstr>
      <vt:lpstr>Best Clustering Method</vt:lpstr>
      <vt:lpstr>Stability Measures</vt:lpstr>
      <vt:lpstr>SAS Analysis</vt:lpstr>
      <vt:lpstr>K-Means Clustering</vt:lpstr>
      <vt:lpstr>K-Means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</dc:title>
  <cp:lastModifiedBy>Owner</cp:lastModifiedBy>
  <cp:revision>156</cp:revision>
  <dcterms:modified xsi:type="dcterms:W3CDTF">2020-04-17T06:37:05Z</dcterms:modified>
</cp:coreProperties>
</file>